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oleObject"/>
  <Default Extension="vml" ContentType="application/vnd.openxmlformats-officedocument.vmlDrawi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"/>
  </p:notesMasterIdLst>
  <p:sldIdLst>
    <p:sldId id="256" r:id="rId2"/>
  </p:sldIdLst>
  <p:sldSz cx="26060400" cy="34747200"/>
  <p:notesSz cx="6715125" cy="923925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sz="68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sz="68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sz="68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sz="68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sz="68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6800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6800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6800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6800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105">
          <p15:clr>
            <a:srgbClr val="A4A3A4"/>
          </p15:clr>
        </p15:guide>
        <p15:guide id="2" orient="horz" pos="21318">
          <p15:clr>
            <a:srgbClr val="A4A3A4"/>
          </p15:clr>
        </p15:guide>
        <p15:guide id="3" orient="horz" pos="2267">
          <p15:clr>
            <a:srgbClr val="A4A3A4"/>
          </p15:clr>
        </p15:guide>
        <p15:guide id="4" pos="820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C0C0"/>
    <a:srgbClr val="0046D2"/>
    <a:srgbClr val="FF0000"/>
    <a:srgbClr val="698ED9"/>
    <a:srgbClr val="A7C4FF"/>
    <a:srgbClr val="003064"/>
    <a:srgbClr val="003399"/>
    <a:srgbClr val="0021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15620"/>
    <p:restoredTop sz="94660"/>
  </p:normalViewPr>
  <p:slideViewPr>
    <p:cSldViewPr snapToGrid="0" showGuides="1">
      <p:cViewPr>
        <p:scale>
          <a:sx n="60" d="100"/>
          <a:sy n="60" d="100"/>
        </p:scale>
        <p:origin x="192" y="-2504"/>
      </p:cViewPr>
      <p:guideLst>
        <p:guide orient="horz" pos="5105"/>
        <p:guide orient="horz" pos="21318"/>
        <p:guide orient="horz" pos="2267"/>
        <p:guide pos="820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4" Type="http://schemas.openxmlformats.org/officeDocument/2006/relationships/presProps" Target="presProps.xml"/><Relationship Id="rId5" Type="http://schemas.openxmlformats.org/officeDocument/2006/relationships/viewProps" Target="viewProps.xml"/><Relationship Id="rId6" Type="http://schemas.openxmlformats.org/officeDocument/2006/relationships/theme" Target="theme/theme1.xml"/><Relationship Id="rId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NUL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09888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endParaRPr lang="en-US" alt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03650" y="0"/>
            <a:ext cx="2909888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 altLang="en-US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058988" y="692150"/>
            <a:ext cx="2598737" cy="346551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1513" y="4389438"/>
            <a:ext cx="5372100" cy="4157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775700"/>
            <a:ext cx="2909888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endParaRPr lang="en-US" altLang="en-US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03650" y="8775700"/>
            <a:ext cx="2909888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B67DCC78-77BF-4255-8B24-043644A95DA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464489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734AD72-92BC-4114-BFC1-733F188AB8FF}" type="slidenum">
              <a:rPr lang="en-US" altLang="en-US"/>
              <a:pPr/>
              <a:t>1</a:t>
            </a:fld>
            <a:endParaRPr lang="en-US" altLang="en-US"/>
          </a:p>
        </p:txBody>
      </p:sp>
      <p:sp>
        <p:nvSpPr>
          <p:cNvPr id="40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623424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213" y="10793413"/>
            <a:ext cx="22151975" cy="74485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08425" y="19689763"/>
            <a:ext cx="18243550" cy="888047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6381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338" y="1392238"/>
            <a:ext cx="23453725" cy="57912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03338" y="8107363"/>
            <a:ext cx="23453725" cy="22931437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1405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8894425" y="1392238"/>
            <a:ext cx="5862638" cy="29646562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03338" y="1392238"/>
            <a:ext cx="17438687" cy="2964656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4222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338" y="1392238"/>
            <a:ext cx="23453725" cy="57912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03338" y="8107363"/>
            <a:ext cx="23453725" cy="229314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1586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58988" y="22328188"/>
            <a:ext cx="22150387" cy="6900862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58988" y="14727238"/>
            <a:ext cx="22150387" cy="760095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171668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338" y="1392238"/>
            <a:ext cx="23453725" cy="57912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03338" y="8107363"/>
            <a:ext cx="11650662" cy="22931437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106400" y="8107363"/>
            <a:ext cx="11650663" cy="22931437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5690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338" y="1392238"/>
            <a:ext cx="23453725" cy="5791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338" y="7777163"/>
            <a:ext cx="11514137" cy="324167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03338" y="11018838"/>
            <a:ext cx="11514137" cy="20019962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3238163" y="7777163"/>
            <a:ext cx="11518900" cy="324167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3238163" y="11018838"/>
            <a:ext cx="11518900" cy="20019962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9647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338" y="1392238"/>
            <a:ext cx="23453725" cy="57912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8577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685704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338" y="1382713"/>
            <a:ext cx="8574087" cy="5888037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188575" y="1382713"/>
            <a:ext cx="14568488" cy="29656087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03338" y="7270750"/>
            <a:ext cx="8574087" cy="237680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089756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08575" y="24323675"/>
            <a:ext cx="15635288" cy="287020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08575" y="3105150"/>
            <a:ext cx="15635288" cy="208486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08575" y="27193875"/>
            <a:ext cx="15635288" cy="40782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510797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vmlDrawing" Target="../drawings/vmlDrawing1.vml"/><Relationship Id="rId14" Type="http://schemas.openxmlformats.org/officeDocument/2006/relationships/oleObject" Target="../embeddings/oleObject1.bin"/><Relationship Id="rId15" Type="http://schemas.openxmlformats.org/officeDocument/2006/relationships/image" Target="NUL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37" name="Object 13"/>
          <p:cNvGraphicFramePr>
            <a:graphicFrameLocks noChangeAspect="1"/>
          </p:cNvGraphicFramePr>
          <p:nvPr userDrawn="1"/>
        </p:nvGraphicFramePr>
        <p:xfrm>
          <a:off x="19711988" y="34215388"/>
          <a:ext cx="5349875" cy="168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6" name="CorelDRAW" r:id="rId14" imgW="8828280" imgH="313200" progId="CorelDRAW.Graphic.13">
                  <p:embed/>
                </p:oleObj>
              </mc:Choice>
              <mc:Fallback>
                <p:oleObj name="CorelDRAW" r:id="rId14" imgW="8828280" imgH="313200" progId="CorelDRAW.Graphic.13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711988" y="34215388"/>
                        <a:ext cx="5349875" cy="168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3475038" rtl="0" fontAlgn="base">
        <a:spcBef>
          <a:spcPct val="0"/>
        </a:spcBef>
        <a:spcAft>
          <a:spcPct val="0"/>
        </a:spcAft>
        <a:defRPr sz="16700">
          <a:solidFill>
            <a:schemeClr val="tx2"/>
          </a:solidFill>
          <a:latin typeface="+mj-lt"/>
          <a:ea typeface="+mj-ea"/>
          <a:cs typeface="+mj-cs"/>
        </a:defRPr>
      </a:lvl1pPr>
      <a:lvl2pPr algn="ctr" defTabSz="3475038" rtl="0" fontAlgn="base">
        <a:spcBef>
          <a:spcPct val="0"/>
        </a:spcBef>
        <a:spcAft>
          <a:spcPct val="0"/>
        </a:spcAft>
        <a:defRPr sz="16700">
          <a:solidFill>
            <a:schemeClr val="tx2"/>
          </a:solidFill>
          <a:latin typeface="Arial" charset="0"/>
        </a:defRPr>
      </a:lvl2pPr>
      <a:lvl3pPr algn="ctr" defTabSz="3475038" rtl="0" fontAlgn="base">
        <a:spcBef>
          <a:spcPct val="0"/>
        </a:spcBef>
        <a:spcAft>
          <a:spcPct val="0"/>
        </a:spcAft>
        <a:defRPr sz="16700">
          <a:solidFill>
            <a:schemeClr val="tx2"/>
          </a:solidFill>
          <a:latin typeface="Arial" charset="0"/>
        </a:defRPr>
      </a:lvl3pPr>
      <a:lvl4pPr algn="ctr" defTabSz="3475038" rtl="0" fontAlgn="base">
        <a:spcBef>
          <a:spcPct val="0"/>
        </a:spcBef>
        <a:spcAft>
          <a:spcPct val="0"/>
        </a:spcAft>
        <a:defRPr sz="16700">
          <a:solidFill>
            <a:schemeClr val="tx2"/>
          </a:solidFill>
          <a:latin typeface="Arial" charset="0"/>
        </a:defRPr>
      </a:lvl4pPr>
      <a:lvl5pPr algn="ctr" defTabSz="3475038" rtl="0" fontAlgn="base">
        <a:spcBef>
          <a:spcPct val="0"/>
        </a:spcBef>
        <a:spcAft>
          <a:spcPct val="0"/>
        </a:spcAft>
        <a:defRPr sz="16700">
          <a:solidFill>
            <a:schemeClr val="tx2"/>
          </a:solidFill>
          <a:latin typeface="Arial" charset="0"/>
        </a:defRPr>
      </a:lvl5pPr>
      <a:lvl6pPr marL="457200" algn="ctr" defTabSz="3475038" rtl="0" fontAlgn="base">
        <a:spcBef>
          <a:spcPct val="0"/>
        </a:spcBef>
        <a:spcAft>
          <a:spcPct val="0"/>
        </a:spcAft>
        <a:defRPr sz="16700">
          <a:solidFill>
            <a:schemeClr val="tx2"/>
          </a:solidFill>
          <a:latin typeface="Arial" charset="0"/>
        </a:defRPr>
      </a:lvl6pPr>
      <a:lvl7pPr marL="914400" algn="ctr" defTabSz="3475038" rtl="0" fontAlgn="base">
        <a:spcBef>
          <a:spcPct val="0"/>
        </a:spcBef>
        <a:spcAft>
          <a:spcPct val="0"/>
        </a:spcAft>
        <a:defRPr sz="16700">
          <a:solidFill>
            <a:schemeClr val="tx2"/>
          </a:solidFill>
          <a:latin typeface="Arial" charset="0"/>
        </a:defRPr>
      </a:lvl7pPr>
      <a:lvl8pPr marL="1371600" algn="ctr" defTabSz="3475038" rtl="0" fontAlgn="base">
        <a:spcBef>
          <a:spcPct val="0"/>
        </a:spcBef>
        <a:spcAft>
          <a:spcPct val="0"/>
        </a:spcAft>
        <a:defRPr sz="16700">
          <a:solidFill>
            <a:schemeClr val="tx2"/>
          </a:solidFill>
          <a:latin typeface="Arial" charset="0"/>
        </a:defRPr>
      </a:lvl8pPr>
      <a:lvl9pPr marL="1828800" algn="ctr" defTabSz="3475038" rtl="0" fontAlgn="base">
        <a:spcBef>
          <a:spcPct val="0"/>
        </a:spcBef>
        <a:spcAft>
          <a:spcPct val="0"/>
        </a:spcAft>
        <a:defRPr sz="16700">
          <a:solidFill>
            <a:schemeClr val="tx2"/>
          </a:solidFill>
          <a:latin typeface="Arial" charset="0"/>
        </a:defRPr>
      </a:lvl9pPr>
    </p:titleStyle>
    <p:bodyStyle>
      <a:lvl1pPr marL="1303338" indent="-1303338" algn="l" defTabSz="3475038" rtl="0" fontAlgn="base">
        <a:spcBef>
          <a:spcPct val="20000"/>
        </a:spcBef>
        <a:spcAft>
          <a:spcPct val="0"/>
        </a:spcAft>
        <a:buChar char="•"/>
        <a:defRPr sz="12200">
          <a:solidFill>
            <a:schemeClr val="tx1"/>
          </a:solidFill>
          <a:latin typeface="+mn-lt"/>
          <a:ea typeface="+mn-ea"/>
          <a:cs typeface="+mn-cs"/>
        </a:defRPr>
      </a:lvl1pPr>
      <a:lvl2pPr marL="2822575" indent="-1085850" algn="l" defTabSz="3475038" rtl="0" fontAlgn="base">
        <a:spcBef>
          <a:spcPct val="20000"/>
        </a:spcBef>
        <a:spcAft>
          <a:spcPct val="0"/>
        </a:spcAft>
        <a:buChar char="–"/>
        <a:defRPr sz="10600">
          <a:solidFill>
            <a:schemeClr val="tx1"/>
          </a:solidFill>
          <a:latin typeface="+mn-lt"/>
        </a:defRPr>
      </a:lvl2pPr>
      <a:lvl3pPr marL="4343400" indent="-868363" algn="l" defTabSz="3475038" rtl="0" fontAlgn="base">
        <a:spcBef>
          <a:spcPct val="20000"/>
        </a:spcBef>
        <a:spcAft>
          <a:spcPct val="0"/>
        </a:spcAft>
        <a:buChar char="•"/>
        <a:defRPr sz="9100">
          <a:solidFill>
            <a:schemeClr val="tx1"/>
          </a:solidFill>
          <a:latin typeface="+mn-lt"/>
        </a:defRPr>
      </a:lvl3pPr>
      <a:lvl4pPr marL="6080125" indent="-868363" algn="l" defTabSz="3475038" rtl="0" fontAlgn="base">
        <a:spcBef>
          <a:spcPct val="20000"/>
        </a:spcBef>
        <a:spcAft>
          <a:spcPct val="0"/>
        </a:spcAft>
        <a:buChar char="–"/>
        <a:defRPr sz="7600">
          <a:solidFill>
            <a:schemeClr val="tx1"/>
          </a:solidFill>
          <a:latin typeface="+mn-lt"/>
        </a:defRPr>
      </a:lvl4pPr>
      <a:lvl5pPr marL="7818438" indent="-868363" algn="l" defTabSz="3475038" rtl="0" fontAlgn="base">
        <a:spcBef>
          <a:spcPct val="20000"/>
        </a:spcBef>
        <a:spcAft>
          <a:spcPct val="0"/>
        </a:spcAft>
        <a:buChar char="»"/>
        <a:defRPr sz="7600">
          <a:solidFill>
            <a:schemeClr val="tx1"/>
          </a:solidFill>
          <a:latin typeface="+mn-lt"/>
        </a:defRPr>
      </a:lvl5pPr>
      <a:lvl6pPr marL="8275638" indent="-868363" algn="l" defTabSz="3475038" rtl="0" fontAlgn="base">
        <a:spcBef>
          <a:spcPct val="20000"/>
        </a:spcBef>
        <a:spcAft>
          <a:spcPct val="0"/>
        </a:spcAft>
        <a:buChar char="»"/>
        <a:defRPr sz="7600">
          <a:solidFill>
            <a:schemeClr val="tx1"/>
          </a:solidFill>
          <a:latin typeface="+mn-lt"/>
        </a:defRPr>
      </a:lvl6pPr>
      <a:lvl7pPr marL="8732838" indent="-868363" algn="l" defTabSz="3475038" rtl="0" fontAlgn="base">
        <a:spcBef>
          <a:spcPct val="20000"/>
        </a:spcBef>
        <a:spcAft>
          <a:spcPct val="0"/>
        </a:spcAft>
        <a:buChar char="»"/>
        <a:defRPr sz="7600">
          <a:solidFill>
            <a:schemeClr val="tx1"/>
          </a:solidFill>
          <a:latin typeface="+mn-lt"/>
        </a:defRPr>
      </a:lvl7pPr>
      <a:lvl8pPr marL="9190038" indent="-868363" algn="l" defTabSz="3475038" rtl="0" fontAlgn="base">
        <a:spcBef>
          <a:spcPct val="20000"/>
        </a:spcBef>
        <a:spcAft>
          <a:spcPct val="0"/>
        </a:spcAft>
        <a:buChar char="»"/>
        <a:defRPr sz="7600">
          <a:solidFill>
            <a:schemeClr val="tx1"/>
          </a:solidFill>
          <a:latin typeface="+mn-lt"/>
        </a:defRPr>
      </a:lvl8pPr>
      <a:lvl9pPr marL="9647238" indent="-868363" algn="l" defTabSz="3475038" rtl="0" fontAlgn="base">
        <a:spcBef>
          <a:spcPct val="20000"/>
        </a:spcBef>
        <a:spcAft>
          <a:spcPct val="0"/>
        </a:spcAft>
        <a:buChar char="»"/>
        <a:defRPr sz="7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9.tiff"/><Relationship Id="rId12" Type="http://schemas.openxmlformats.org/officeDocument/2006/relationships/image" Target="../media/image10.tiff"/><Relationship Id="rId13" Type="http://schemas.openxmlformats.org/officeDocument/2006/relationships/image" Target="../media/image11.tiff"/><Relationship Id="rId14" Type="http://schemas.openxmlformats.org/officeDocument/2006/relationships/image" Target="../media/image12.tiff"/><Relationship Id="rId15" Type="http://schemas.openxmlformats.org/officeDocument/2006/relationships/image" Target="../media/image13.tiff"/><Relationship Id="rId16" Type="http://schemas.openxmlformats.org/officeDocument/2006/relationships/image" Target="../media/image14.tiff"/><Relationship Id="rId17" Type="http://schemas.openxmlformats.org/officeDocument/2006/relationships/image" Target="../media/image15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tiff"/><Relationship Id="rId4" Type="http://schemas.openxmlformats.org/officeDocument/2006/relationships/image" Target="../media/image2.tiff"/><Relationship Id="rId5" Type="http://schemas.openxmlformats.org/officeDocument/2006/relationships/image" Target="../media/image3.tiff"/><Relationship Id="rId6" Type="http://schemas.openxmlformats.org/officeDocument/2006/relationships/image" Target="../media/image4.tiff"/><Relationship Id="rId7" Type="http://schemas.openxmlformats.org/officeDocument/2006/relationships/image" Target="../media/image5.tiff"/><Relationship Id="rId8" Type="http://schemas.openxmlformats.org/officeDocument/2006/relationships/image" Target="../media/image6.tiff"/><Relationship Id="rId9" Type="http://schemas.openxmlformats.org/officeDocument/2006/relationships/image" Target="../media/image7.tiff"/><Relationship Id="rId10" Type="http://schemas.openxmlformats.org/officeDocument/2006/relationships/image" Target="../media/image8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003064"/>
            </a:gs>
            <a:gs pos="50000">
              <a:schemeClr val="bg1"/>
            </a:gs>
            <a:gs pos="100000">
              <a:srgbClr val="003064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8" name="AutoShape 50"/>
          <p:cNvSpPr>
            <a:spLocks noChangeArrowheads="1"/>
          </p:cNvSpPr>
          <p:nvPr/>
        </p:nvSpPr>
        <p:spPr bwMode="auto">
          <a:xfrm>
            <a:off x="13287375" y="6464300"/>
            <a:ext cx="12260263" cy="27428825"/>
          </a:xfrm>
          <a:prstGeom prst="roundRect">
            <a:avLst>
              <a:gd name="adj" fmla="val 7000"/>
            </a:avLst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2" name="AutoShape 4"/>
          <p:cNvSpPr>
            <a:spLocks noChangeArrowheads="1"/>
          </p:cNvSpPr>
          <p:nvPr/>
        </p:nvSpPr>
        <p:spPr bwMode="auto">
          <a:xfrm>
            <a:off x="452438" y="6434138"/>
            <a:ext cx="12261850" cy="27428825"/>
          </a:xfrm>
          <a:prstGeom prst="roundRect">
            <a:avLst>
              <a:gd name="adj" fmla="val 7000"/>
            </a:avLst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7" name="Text Box 9"/>
          <p:cNvSpPr txBox="1">
            <a:spLocks noChangeArrowheads="1"/>
          </p:cNvSpPr>
          <p:nvPr/>
        </p:nvSpPr>
        <p:spPr bwMode="auto">
          <a:xfrm>
            <a:off x="897964" y="8043951"/>
            <a:ext cx="11568113" cy="50590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72384" tIns="36192" rIns="72384" bIns="36192">
            <a:spAutoFit/>
          </a:bodyPr>
          <a:lstStyle>
            <a:lvl1pPr algn="l" defTabSz="3475038">
              <a:defRPr>
                <a:solidFill>
                  <a:schemeClr val="tx1"/>
                </a:solidFill>
                <a:latin typeface="Arial" charset="0"/>
              </a:defRPr>
            </a:lvl1pPr>
            <a:lvl2pPr marL="361950" algn="l" defTabSz="3475038">
              <a:defRPr>
                <a:solidFill>
                  <a:schemeClr val="tx1"/>
                </a:solidFill>
                <a:latin typeface="Arial" charset="0"/>
              </a:defRPr>
            </a:lvl2pPr>
            <a:lvl3pPr marL="723900" algn="l" defTabSz="3475038">
              <a:defRPr>
                <a:solidFill>
                  <a:schemeClr val="tx1"/>
                </a:solidFill>
                <a:latin typeface="Arial" charset="0"/>
              </a:defRPr>
            </a:lvl3pPr>
            <a:lvl4pPr marL="1085850" algn="l" defTabSz="3475038">
              <a:defRPr>
                <a:solidFill>
                  <a:schemeClr val="tx1"/>
                </a:solidFill>
                <a:latin typeface="Arial" charset="0"/>
              </a:defRPr>
            </a:lvl4pPr>
            <a:lvl5pPr marL="1447800" algn="l" defTabSz="3475038">
              <a:defRPr>
                <a:solidFill>
                  <a:schemeClr val="tx1"/>
                </a:solidFill>
                <a:latin typeface="Arial" charset="0"/>
              </a:defRPr>
            </a:lvl5pPr>
            <a:lvl6pPr marL="1905000" defTabSz="347503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362200" defTabSz="347503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2819400" defTabSz="347503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276600" defTabSz="347503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3600" dirty="0" smtClean="0">
                <a:latin typeface="Times New Roman" charset="0"/>
                <a:ea typeface="Times New Roman" charset="0"/>
                <a:cs typeface="Times New Roman" charset="0"/>
              </a:rPr>
              <a:t>The diets of diurnal and nocturnal birds of prey vary in composition based on their differing temporal hunting strategies; however, morphology is also a critical component in determining what kind of prey a given predator is able to predate upon.</a:t>
            </a:r>
          </a:p>
          <a:p>
            <a:endParaRPr lang="en-US" sz="3600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lang="en-US" sz="3600" dirty="0" smtClean="0">
                <a:latin typeface="Times New Roman" charset="0"/>
                <a:ea typeface="Times New Roman" charset="0"/>
                <a:cs typeface="Times New Roman" charset="0"/>
              </a:rPr>
              <a:t>Research question:</a:t>
            </a:r>
            <a:r>
              <a:rPr lang="en-US" sz="36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3600" b="1" dirty="0" smtClean="0">
                <a:latin typeface="Times New Roman" charset="0"/>
                <a:ea typeface="Times New Roman" charset="0"/>
                <a:cs typeface="Times New Roman" charset="0"/>
              </a:rPr>
              <a:t>Does raptor diet in North America vary across time and space due to activity, size, or a combination of the two?</a:t>
            </a:r>
            <a:endParaRPr lang="en-US" sz="36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058" name="Text Box 10"/>
          <p:cNvSpPr txBox="1">
            <a:spLocks noChangeArrowheads="1"/>
          </p:cNvSpPr>
          <p:nvPr/>
        </p:nvSpPr>
        <p:spPr bwMode="auto">
          <a:xfrm>
            <a:off x="3663948" y="13492597"/>
            <a:ext cx="5837238" cy="1111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72384" tIns="36192" rIns="72384" bIns="36192">
            <a:spAutoFit/>
          </a:bodyPr>
          <a:lstStyle>
            <a:lvl1pPr algn="l" defTabSz="3475038">
              <a:defRPr>
                <a:solidFill>
                  <a:schemeClr val="tx1"/>
                </a:solidFill>
                <a:latin typeface="Arial" charset="0"/>
              </a:defRPr>
            </a:lvl1pPr>
            <a:lvl2pPr marL="361950" algn="l" defTabSz="3475038">
              <a:defRPr>
                <a:solidFill>
                  <a:schemeClr val="tx1"/>
                </a:solidFill>
                <a:latin typeface="Arial" charset="0"/>
              </a:defRPr>
            </a:lvl2pPr>
            <a:lvl3pPr marL="723900" algn="l" defTabSz="3475038">
              <a:defRPr>
                <a:solidFill>
                  <a:schemeClr val="tx1"/>
                </a:solidFill>
                <a:latin typeface="Arial" charset="0"/>
              </a:defRPr>
            </a:lvl3pPr>
            <a:lvl4pPr marL="1085850" algn="l" defTabSz="3475038">
              <a:defRPr>
                <a:solidFill>
                  <a:schemeClr val="tx1"/>
                </a:solidFill>
                <a:latin typeface="Arial" charset="0"/>
              </a:defRPr>
            </a:lvl4pPr>
            <a:lvl5pPr marL="1447800" algn="l" defTabSz="3475038">
              <a:defRPr>
                <a:solidFill>
                  <a:schemeClr val="tx1"/>
                </a:solidFill>
                <a:latin typeface="Arial" charset="0"/>
              </a:defRPr>
            </a:lvl5pPr>
            <a:lvl6pPr marL="1905000" defTabSz="347503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362200" defTabSz="347503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2819400" defTabSz="347503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276600" defTabSz="347503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b="1" dirty="0">
                <a:latin typeface="Times New Roman" charset="0"/>
                <a:ea typeface="Times New Roman" charset="0"/>
                <a:cs typeface="Times New Roman" charset="0"/>
              </a:rPr>
              <a:t>Methods</a:t>
            </a:r>
          </a:p>
        </p:txBody>
      </p:sp>
      <p:sp>
        <p:nvSpPr>
          <p:cNvPr id="2059" name="Text Box 11"/>
          <p:cNvSpPr txBox="1">
            <a:spLocks noChangeArrowheads="1"/>
          </p:cNvSpPr>
          <p:nvPr/>
        </p:nvSpPr>
        <p:spPr bwMode="auto">
          <a:xfrm>
            <a:off x="16493794" y="28606098"/>
            <a:ext cx="5835650" cy="1111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72384" tIns="36192" rIns="72384" bIns="36192">
            <a:spAutoFit/>
          </a:bodyPr>
          <a:lstStyle>
            <a:lvl1pPr algn="l" defTabSz="3475038">
              <a:defRPr>
                <a:solidFill>
                  <a:schemeClr val="tx1"/>
                </a:solidFill>
                <a:latin typeface="Arial" charset="0"/>
              </a:defRPr>
            </a:lvl1pPr>
            <a:lvl2pPr marL="361950" algn="l" defTabSz="3475038">
              <a:defRPr>
                <a:solidFill>
                  <a:schemeClr val="tx1"/>
                </a:solidFill>
                <a:latin typeface="Arial" charset="0"/>
              </a:defRPr>
            </a:lvl2pPr>
            <a:lvl3pPr marL="723900" algn="l" defTabSz="3475038">
              <a:defRPr>
                <a:solidFill>
                  <a:schemeClr val="tx1"/>
                </a:solidFill>
                <a:latin typeface="Arial" charset="0"/>
              </a:defRPr>
            </a:lvl3pPr>
            <a:lvl4pPr marL="1085850" algn="l" defTabSz="3475038">
              <a:defRPr>
                <a:solidFill>
                  <a:schemeClr val="tx1"/>
                </a:solidFill>
                <a:latin typeface="Arial" charset="0"/>
              </a:defRPr>
            </a:lvl4pPr>
            <a:lvl5pPr marL="1447800" algn="l" defTabSz="3475038">
              <a:defRPr>
                <a:solidFill>
                  <a:schemeClr val="tx1"/>
                </a:solidFill>
                <a:latin typeface="Arial" charset="0"/>
              </a:defRPr>
            </a:lvl5pPr>
            <a:lvl6pPr marL="1905000" defTabSz="347503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362200" defTabSz="347503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2819400" defTabSz="347503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276600" defTabSz="347503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b="1" dirty="0" smtClean="0">
                <a:latin typeface="Times New Roman" charset="0"/>
                <a:ea typeface="Times New Roman" charset="0"/>
                <a:cs typeface="Times New Roman" charset="0"/>
              </a:rPr>
              <a:t>Discussion</a:t>
            </a:r>
            <a:endParaRPr lang="en-US" altLang="en-US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061" name="AutoShape 13"/>
          <p:cNvSpPr>
            <a:spLocks noChangeArrowheads="1"/>
          </p:cNvSpPr>
          <p:nvPr/>
        </p:nvSpPr>
        <p:spPr bwMode="auto">
          <a:xfrm>
            <a:off x="407988" y="401638"/>
            <a:ext cx="25246012" cy="5549900"/>
          </a:xfrm>
          <a:prstGeom prst="roundRect">
            <a:avLst>
              <a:gd name="adj" fmla="val 10870"/>
            </a:avLst>
          </a:prstGeom>
          <a:gradFill rotWithShape="1">
            <a:gsLst>
              <a:gs pos="0">
                <a:srgbClr val="A7C4FF"/>
              </a:gs>
              <a:gs pos="100000">
                <a:schemeClr val="bg1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72384" tIns="36192" rIns="72384" bIns="36192" anchor="ctr"/>
          <a:lstStyle>
            <a:lvl1pPr algn="l" defTabSz="3475038">
              <a:defRPr>
                <a:solidFill>
                  <a:schemeClr val="tx1"/>
                </a:solidFill>
                <a:latin typeface="Arial" charset="0"/>
              </a:defRPr>
            </a:lvl1pPr>
            <a:lvl2pPr marL="361950" algn="l" defTabSz="3475038">
              <a:defRPr>
                <a:solidFill>
                  <a:schemeClr val="tx1"/>
                </a:solidFill>
                <a:latin typeface="Arial" charset="0"/>
              </a:defRPr>
            </a:lvl2pPr>
            <a:lvl3pPr marL="723900" algn="l" defTabSz="3475038">
              <a:defRPr>
                <a:solidFill>
                  <a:schemeClr val="tx1"/>
                </a:solidFill>
                <a:latin typeface="Arial" charset="0"/>
              </a:defRPr>
            </a:lvl3pPr>
            <a:lvl4pPr marL="1085850" algn="l" defTabSz="3475038">
              <a:defRPr>
                <a:solidFill>
                  <a:schemeClr val="tx1"/>
                </a:solidFill>
                <a:latin typeface="Arial" charset="0"/>
              </a:defRPr>
            </a:lvl4pPr>
            <a:lvl5pPr marL="1447800" algn="l" defTabSz="3475038">
              <a:defRPr>
                <a:solidFill>
                  <a:schemeClr val="tx1"/>
                </a:solidFill>
                <a:latin typeface="Arial" charset="0"/>
              </a:defRPr>
            </a:lvl5pPr>
            <a:lvl6pPr marL="1905000" defTabSz="347503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362200" defTabSz="347503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2819400" defTabSz="347503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276600" defTabSz="347503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endParaRPr lang="en-US" altLang="en-US">
              <a:solidFill>
                <a:schemeClr val="bg1"/>
              </a:solidFill>
            </a:endParaRPr>
          </a:p>
        </p:txBody>
      </p:sp>
      <p:sp>
        <p:nvSpPr>
          <p:cNvPr id="2062" name="Text Box 14"/>
          <p:cNvSpPr txBox="1">
            <a:spLocks noChangeArrowheads="1"/>
          </p:cNvSpPr>
          <p:nvPr/>
        </p:nvSpPr>
        <p:spPr bwMode="auto">
          <a:xfrm>
            <a:off x="883444" y="1015298"/>
            <a:ext cx="24295100" cy="47512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72384" tIns="36192" rIns="72384" bIns="36192">
            <a:spAutoFit/>
          </a:bodyPr>
          <a:lstStyle>
            <a:lvl1pPr algn="l" defTabSz="3475038">
              <a:defRPr>
                <a:solidFill>
                  <a:schemeClr val="tx1"/>
                </a:solidFill>
                <a:latin typeface="Arial" charset="0"/>
              </a:defRPr>
            </a:lvl1pPr>
            <a:lvl2pPr marL="361950" algn="l" defTabSz="3475038">
              <a:defRPr>
                <a:solidFill>
                  <a:schemeClr val="tx1"/>
                </a:solidFill>
                <a:latin typeface="Arial" charset="0"/>
              </a:defRPr>
            </a:lvl2pPr>
            <a:lvl3pPr marL="723900" algn="l" defTabSz="3475038">
              <a:defRPr>
                <a:solidFill>
                  <a:schemeClr val="tx1"/>
                </a:solidFill>
                <a:latin typeface="Arial" charset="0"/>
              </a:defRPr>
            </a:lvl3pPr>
            <a:lvl4pPr marL="1085850" algn="l" defTabSz="3475038">
              <a:defRPr>
                <a:solidFill>
                  <a:schemeClr val="tx1"/>
                </a:solidFill>
                <a:latin typeface="Arial" charset="0"/>
              </a:defRPr>
            </a:lvl4pPr>
            <a:lvl5pPr marL="1447800" algn="l" defTabSz="3475038">
              <a:defRPr>
                <a:solidFill>
                  <a:schemeClr val="tx1"/>
                </a:solidFill>
                <a:latin typeface="Arial" charset="0"/>
              </a:defRPr>
            </a:lvl5pPr>
            <a:lvl6pPr marL="1905000" defTabSz="347503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362200" defTabSz="347503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2819400" defTabSz="347503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276600" defTabSz="347503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9900" b="1" dirty="0" smtClean="0">
                <a:latin typeface="Times New Roman" charset="0"/>
                <a:ea typeface="Times New Roman" charset="0"/>
                <a:cs typeface="Times New Roman" charset="0"/>
              </a:rPr>
              <a:t>Comparing the Diets of Diurnal and Nocturnal Raptors</a:t>
            </a:r>
            <a:endParaRPr lang="en-US" altLang="en-US" sz="9900" b="1" dirty="0">
              <a:latin typeface="Times New Roman" charset="0"/>
              <a:ea typeface="Times New Roman" charset="0"/>
              <a:cs typeface="Times New Roman" charset="0"/>
            </a:endParaRPr>
          </a:p>
          <a:p>
            <a:pPr algn="ctr"/>
            <a:r>
              <a:rPr lang="en-US" altLang="en-US" b="1" dirty="0" smtClean="0">
                <a:latin typeface="Times New Roman" charset="0"/>
                <a:ea typeface="Times New Roman" charset="0"/>
                <a:cs typeface="Times New Roman" charset="0"/>
              </a:rPr>
              <a:t>Jericho B. Cook, Sara S. Taylor, Allen H. Hurlbert</a:t>
            </a:r>
            <a:endParaRPr lang="en-US" altLang="en-US" b="1" dirty="0">
              <a:latin typeface="Times New Roman" charset="0"/>
              <a:ea typeface="Times New Roman" charset="0"/>
              <a:cs typeface="Times New Roman" charset="0"/>
            </a:endParaRPr>
          </a:p>
          <a:p>
            <a:pPr algn="ctr"/>
            <a:r>
              <a:rPr lang="en-US" altLang="en-US" sz="3800" b="1" i="1" dirty="0" smtClean="0">
                <a:latin typeface="Times New Roman" charset="0"/>
                <a:ea typeface="Times New Roman" charset="0"/>
                <a:cs typeface="Times New Roman" charset="0"/>
              </a:rPr>
              <a:t>The University of North Carolina at Chapel Hill, Department of Biology</a:t>
            </a:r>
            <a:endParaRPr lang="en-US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090" name="Text Box 42"/>
          <p:cNvSpPr txBox="1">
            <a:spLocks noChangeArrowheads="1"/>
          </p:cNvSpPr>
          <p:nvPr/>
        </p:nvSpPr>
        <p:spPr bwMode="auto">
          <a:xfrm>
            <a:off x="3665536" y="6896392"/>
            <a:ext cx="5835650" cy="1111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72384" tIns="36192" rIns="72384" bIns="36192">
            <a:spAutoFit/>
          </a:bodyPr>
          <a:lstStyle>
            <a:lvl1pPr algn="l" defTabSz="3475038">
              <a:defRPr>
                <a:solidFill>
                  <a:schemeClr val="tx1"/>
                </a:solidFill>
                <a:latin typeface="Arial" charset="0"/>
              </a:defRPr>
            </a:lvl1pPr>
            <a:lvl2pPr marL="361950" algn="l" defTabSz="3475038">
              <a:defRPr>
                <a:solidFill>
                  <a:schemeClr val="tx1"/>
                </a:solidFill>
                <a:latin typeface="Arial" charset="0"/>
              </a:defRPr>
            </a:lvl2pPr>
            <a:lvl3pPr marL="723900" algn="l" defTabSz="3475038">
              <a:defRPr>
                <a:solidFill>
                  <a:schemeClr val="tx1"/>
                </a:solidFill>
                <a:latin typeface="Arial" charset="0"/>
              </a:defRPr>
            </a:lvl3pPr>
            <a:lvl4pPr marL="1085850" algn="l" defTabSz="3475038">
              <a:defRPr>
                <a:solidFill>
                  <a:schemeClr val="tx1"/>
                </a:solidFill>
                <a:latin typeface="Arial" charset="0"/>
              </a:defRPr>
            </a:lvl4pPr>
            <a:lvl5pPr marL="1447800" algn="l" defTabSz="3475038">
              <a:defRPr>
                <a:solidFill>
                  <a:schemeClr val="tx1"/>
                </a:solidFill>
                <a:latin typeface="Arial" charset="0"/>
              </a:defRPr>
            </a:lvl5pPr>
            <a:lvl6pPr marL="1905000" defTabSz="347503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362200" defTabSz="347503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2819400" defTabSz="347503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276600" defTabSz="347503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b="1" dirty="0">
                <a:latin typeface="Times New Roman" charset="0"/>
                <a:ea typeface="Times New Roman" charset="0"/>
                <a:cs typeface="Times New Roman" charset="0"/>
              </a:rPr>
              <a:t>Introduction</a:t>
            </a:r>
          </a:p>
        </p:txBody>
      </p:sp>
      <p:sp>
        <p:nvSpPr>
          <p:cNvPr id="2091" name="Text Box 43"/>
          <p:cNvSpPr txBox="1">
            <a:spLocks noChangeArrowheads="1"/>
          </p:cNvSpPr>
          <p:nvPr/>
        </p:nvSpPr>
        <p:spPr bwMode="auto">
          <a:xfrm>
            <a:off x="16431197" y="6896392"/>
            <a:ext cx="5835650" cy="1111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72384" tIns="36192" rIns="72384" bIns="36192">
            <a:spAutoFit/>
          </a:bodyPr>
          <a:lstStyle>
            <a:lvl1pPr algn="l" defTabSz="3475038">
              <a:defRPr>
                <a:solidFill>
                  <a:schemeClr val="tx1"/>
                </a:solidFill>
                <a:latin typeface="Arial" charset="0"/>
              </a:defRPr>
            </a:lvl1pPr>
            <a:lvl2pPr marL="361950" algn="l" defTabSz="3475038">
              <a:defRPr>
                <a:solidFill>
                  <a:schemeClr val="tx1"/>
                </a:solidFill>
                <a:latin typeface="Arial" charset="0"/>
              </a:defRPr>
            </a:lvl2pPr>
            <a:lvl3pPr marL="723900" algn="l" defTabSz="3475038">
              <a:defRPr>
                <a:solidFill>
                  <a:schemeClr val="tx1"/>
                </a:solidFill>
                <a:latin typeface="Arial" charset="0"/>
              </a:defRPr>
            </a:lvl3pPr>
            <a:lvl4pPr marL="1085850" algn="l" defTabSz="3475038">
              <a:defRPr>
                <a:solidFill>
                  <a:schemeClr val="tx1"/>
                </a:solidFill>
                <a:latin typeface="Arial" charset="0"/>
              </a:defRPr>
            </a:lvl4pPr>
            <a:lvl5pPr marL="1447800" algn="l" defTabSz="3475038">
              <a:defRPr>
                <a:solidFill>
                  <a:schemeClr val="tx1"/>
                </a:solidFill>
                <a:latin typeface="Arial" charset="0"/>
              </a:defRPr>
            </a:lvl5pPr>
            <a:lvl6pPr marL="1905000" defTabSz="347503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362200" defTabSz="347503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2819400" defTabSz="347503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276600" defTabSz="347503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b="1" dirty="0">
                <a:latin typeface="Times New Roman" charset="0"/>
                <a:ea typeface="Times New Roman" charset="0"/>
                <a:cs typeface="Times New Roman" charset="0"/>
              </a:rPr>
              <a:t>Results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9020" y="14987498"/>
            <a:ext cx="4652588" cy="3985717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4165" y="18818745"/>
            <a:ext cx="3602930" cy="4993864"/>
          </a:xfrm>
          <a:prstGeom prst="rect">
            <a:avLst/>
          </a:prstGeom>
        </p:spPr>
      </p:pic>
      <p:sp>
        <p:nvSpPr>
          <p:cNvPr id="32" name="Text Box 39"/>
          <p:cNvSpPr txBox="1">
            <a:spLocks noChangeArrowheads="1"/>
          </p:cNvSpPr>
          <p:nvPr/>
        </p:nvSpPr>
        <p:spPr bwMode="auto">
          <a:xfrm>
            <a:off x="1102752" y="23812609"/>
            <a:ext cx="11363325" cy="94668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57150" cmpd="thinThick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48422" tIns="24210" rIns="48422" bIns="24210">
            <a:spAutoFit/>
          </a:bodyPr>
          <a:lstStyle>
            <a:lvl1pPr algn="l" defTabSz="485775">
              <a:defRPr>
                <a:solidFill>
                  <a:schemeClr val="tx1"/>
                </a:solidFill>
                <a:latin typeface="Arial" charset="0"/>
              </a:defRPr>
            </a:lvl1pPr>
            <a:lvl2pPr marL="242888" algn="l" defTabSz="485775">
              <a:defRPr>
                <a:solidFill>
                  <a:schemeClr val="tx1"/>
                </a:solidFill>
                <a:latin typeface="Arial" charset="0"/>
              </a:defRPr>
            </a:lvl2pPr>
            <a:lvl3pPr marL="485775" algn="l" defTabSz="485775">
              <a:defRPr>
                <a:solidFill>
                  <a:schemeClr val="tx1"/>
                </a:solidFill>
                <a:latin typeface="Arial" charset="0"/>
              </a:defRPr>
            </a:lvl3pPr>
            <a:lvl4pPr marL="725488" algn="l" defTabSz="485775">
              <a:defRPr>
                <a:solidFill>
                  <a:schemeClr val="tx1"/>
                </a:solidFill>
                <a:latin typeface="Arial" charset="0"/>
              </a:defRPr>
            </a:lvl4pPr>
            <a:lvl5pPr marL="968375" algn="l" defTabSz="485775">
              <a:defRPr>
                <a:solidFill>
                  <a:schemeClr val="tx1"/>
                </a:solidFill>
                <a:latin typeface="Arial" charset="0"/>
              </a:defRPr>
            </a:lvl5pPr>
            <a:lvl6pPr marL="1425575" defTabSz="4857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1882775" defTabSz="4857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2339975" defTabSz="4857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2797175" defTabSz="4857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342900" marR="0" lvl="0" indent="-342900" defTabSz="914400" eaLnBrk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altLang="en-US" sz="3600" u="sng" dirty="0" smtClean="0">
                <a:latin typeface="Times New Roman" pitchFamily="18" charset="0"/>
              </a:rPr>
              <a:t>Avian Data</a:t>
            </a:r>
          </a:p>
          <a:p>
            <a:pPr marL="342900" marR="0" lvl="0" indent="-342900" defTabSz="914400" eaLnBrk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endParaRPr lang="en-US" altLang="en-US" sz="3600" dirty="0" smtClean="0">
              <a:latin typeface="Times New Roman" pitchFamily="18" charset="0"/>
            </a:endParaRPr>
          </a:p>
          <a:p>
            <a:pPr marL="457200" marR="0" lvl="0" indent="-457200" defTabSz="914400" eaLnBrk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altLang="en-US" sz="3600" dirty="0" smtClean="0">
                <a:latin typeface="Times New Roman" pitchFamily="18" charset="0"/>
              </a:rPr>
              <a:t>Raptor data from North American Avian Diet Database, Hurlbert Lab, UNC Chapel Hill</a:t>
            </a:r>
          </a:p>
          <a:p>
            <a:pPr marL="457200" marR="0" lvl="0" indent="-457200" defTabSz="914400" eaLnBrk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altLang="en-US" sz="3600" dirty="0" smtClean="0">
                <a:latin typeface="Times New Roman" pitchFamily="18" charset="0"/>
              </a:rPr>
              <a:t>Diurnal raptors of interest </a:t>
            </a:r>
            <a:r>
              <a:rPr lang="mr-IN" altLang="en-US" sz="3600" dirty="0" smtClean="0">
                <a:latin typeface="Times New Roman" pitchFamily="18" charset="0"/>
              </a:rPr>
              <a:t>–</a:t>
            </a:r>
            <a:r>
              <a:rPr lang="en-US" altLang="en-US" sz="3600" dirty="0" smtClean="0">
                <a:latin typeface="Times New Roman" pitchFamily="18" charset="0"/>
              </a:rPr>
              <a:t> Family Accipitridae (25 total)</a:t>
            </a:r>
          </a:p>
          <a:p>
            <a:pPr marL="457200" marR="0" lvl="0" indent="-457200" defTabSz="914400" eaLnBrk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altLang="en-US" sz="3600" dirty="0" smtClean="0">
                <a:latin typeface="Times New Roman" pitchFamily="18" charset="0"/>
              </a:rPr>
              <a:t>Nocturnal raptors of interest </a:t>
            </a:r>
            <a:r>
              <a:rPr lang="mr-IN" altLang="en-US" sz="3600" dirty="0" smtClean="0">
                <a:latin typeface="Times New Roman" pitchFamily="18" charset="0"/>
              </a:rPr>
              <a:t>–</a:t>
            </a:r>
            <a:r>
              <a:rPr lang="en-US" altLang="en-US" sz="3600" dirty="0" smtClean="0">
                <a:latin typeface="Times New Roman" pitchFamily="18" charset="0"/>
              </a:rPr>
              <a:t> Family Strigidae (18 total)</a:t>
            </a:r>
          </a:p>
          <a:p>
            <a:pPr marL="457200" marR="0" lvl="0" indent="-457200" defTabSz="914400" eaLnBrk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altLang="en-US" sz="3600" dirty="0" smtClean="0">
                <a:latin typeface="Times New Roman" pitchFamily="18" charset="0"/>
              </a:rPr>
              <a:t>9,053 individual entries for all raptors of interest</a:t>
            </a:r>
          </a:p>
          <a:p>
            <a:pPr marL="457200" marR="0" lvl="0" indent="-457200" defTabSz="914400" eaLnBrk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altLang="en-US" sz="3600" dirty="0" smtClean="0">
                <a:latin typeface="Times New Roman" pitchFamily="18" charset="0"/>
              </a:rPr>
              <a:t>172 individual studies for all raptors of interest</a:t>
            </a:r>
          </a:p>
          <a:p>
            <a:pPr marL="457200" marR="0" lvl="0" indent="-457200" defTabSz="914400" eaLnBrk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altLang="en-US" sz="3600" dirty="0" smtClean="0">
                <a:latin typeface="Times New Roman" pitchFamily="18" charset="0"/>
              </a:rPr>
              <a:t>Earliest study for all raptors of interest began in 1912 and latest study ended in 2013</a:t>
            </a:r>
          </a:p>
          <a:p>
            <a:pPr marR="0" lvl="0" defTabSz="914400" eaLnBrk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altLang="en-US" sz="3600" dirty="0" smtClean="0">
              <a:latin typeface="Times New Roman" pitchFamily="18" charset="0"/>
            </a:endParaRPr>
          </a:p>
          <a:p>
            <a:pPr marR="0" lvl="0" defTabSz="914400" eaLnBrk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en-US" sz="3600" u="sng" dirty="0" smtClean="0">
                <a:latin typeface="Times New Roman" pitchFamily="18" charset="0"/>
              </a:rPr>
              <a:t>Analyses</a:t>
            </a:r>
          </a:p>
          <a:p>
            <a:pPr marR="0" lvl="0" defTabSz="914400" eaLnBrk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altLang="en-US" sz="3600" dirty="0" smtClean="0">
              <a:latin typeface="Times New Roman" pitchFamily="18" charset="0"/>
            </a:endParaRPr>
          </a:p>
          <a:p>
            <a:pPr marL="457200" marR="0" lvl="0" indent="-457200" defTabSz="914400" eaLnBrk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altLang="en-US" sz="3600" dirty="0" smtClean="0">
                <a:latin typeface="Times New Roman" pitchFamily="18" charset="0"/>
              </a:rPr>
              <a:t>Principal components analysis (PCA) of prey items and prey weight or volume</a:t>
            </a:r>
          </a:p>
          <a:p>
            <a:pPr marL="457200" marR="0" lvl="0" indent="-457200" defTabSz="914400" eaLnBrk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altLang="en-US" sz="3600" dirty="0" smtClean="0">
                <a:latin typeface="Times New Roman" pitchFamily="18" charset="0"/>
              </a:rPr>
              <a:t>Linear models with female mass, wing length, tarsal length and a unitless ratio of wing length to tarsal length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46216" y="25836610"/>
            <a:ext cx="11942571" cy="276948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75460" y="14925839"/>
            <a:ext cx="1684320" cy="78882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23720" y="15146729"/>
            <a:ext cx="3387799" cy="29248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69857" y="17510074"/>
            <a:ext cx="2095526" cy="123868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77956" y="19510580"/>
            <a:ext cx="856144" cy="647893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701335" y="20363804"/>
            <a:ext cx="1040578" cy="1729987"/>
          </a:xfrm>
          <a:prstGeom prst="rect">
            <a:avLst/>
          </a:prstGeom>
        </p:spPr>
      </p:pic>
      <p:cxnSp>
        <p:nvCxnSpPr>
          <p:cNvPr id="24" name="Straight Arrow Connector 23"/>
          <p:cNvCxnSpPr/>
          <p:nvPr/>
        </p:nvCxnSpPr>
        <p:spPr bwMode="auto">
          <a:xfrm flipH="1">
            <a:off x="6459680" y="15457256"/>
            <a:ext cx="2694034" cy="978183"/>
          </a:xfrm>
          <a:prstGeom prst="straightConnector1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Straight Arrow Connector 25"/>
          <p:cNvCxnSpPr>
            <a:endCxn id="6" idx="3"/>
          </p:cNvCxnSpPr>
          <p:nvPr/>
        </p:nvCxnSpPr>
        <p:spPr bwMode="auto">
          <a:xfrm flipH="1">
            <a:off x="6451608" y="16971688"/>
            <a:ext cx="2895831" cy="8669"/>
          </a:xfrm>
          <a:prstGeom prst="straightConnector1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48" name="Straight Arrow Connector 2047"/>
          <p:cNvCxnSpPr>
            <a:stCxn id="17" idx="1"/>
          </p:cNvCxnSpPr>
          <p:nvPr/>
        </p:nvCxnSpPr>
        <p:spPr bwMode="auto">
          <a:xfrm flipH="1" flipV="1">
            <a:off x="6484347" y="17643043"/>
            <a:ext cx="2685510" cy="486376"/>
          </a:xfrm>
          <a:prstGeom prst="straightConnector1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51" name="Straight Arrow Connector 2050"/>
          <p:cNvCxnSpPr>
            <a:stCxn id="18" idx="1"/>
          </p:cNvCxnSpPr>
          <p:nvPr/>
        </p:nvCxnSpPr>
        <p:spPr bwMode="auto">
          <a:xfrm flipH="1">
            <a:off x="5412775" y="19834527"/>
            <a:ext cx="4465181" cy="796649"/>
          </a:xfrm>
          <a:prstGeom prst="straightConnector1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54" name="Straight Arrow Connector 2053"/>
          <p:cNvCxnSpPr>
            <a:stCxn id="19" idx="1"/>
            <a:endCxn id="28" idx="3"/>
          </p:cNvCxnSpPr>
          <p:nvPr/>
        </p:nvCxnSpPr>
        <p:spPr bwMode="auto">
          <a:xfrm flipH="1">
            <a:off x="5427095" y="21228798"/>
            <a:ext cx="4274240" cy="86879"/>
          </a:xfrm>
          <a:prstGeom prst="straightConnector1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56" name="Straight Arrow Connector 2055"/>
          <p:cNvCxnSpPr>
            <a:stCxn id="41" idx="1"/>
          </p:cNvCxnSpPr>
          <p:nvPr/>
        </p:nvCxnSpPr>
        <p:spPr bwMode="auto">
          <a:xfrm flipH="1" flipV="1">
            <a:off x="5458807" y="22001510"/>
            <a:ext cx="4028470" cy="922033"/>
          </a:xfrm>
          <a:prstGeom prst="straightConnector1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41" name="Picture 4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487277" y="22299122"/>
            <a:ext cx="1778106" cy="1248841"/>
          </a:xfrm>
          <a:prstGeom prst="rect">
            <a:avLst/>
          </a:prstGeom>
        </p:spPr>
      </p:pic>
      <p:sp>
        <p:nvSpPr>
          <p:cNvPr id="92" name="Text Box 43"/>
          <p:cNvSpPr txBox="1">
            <a:spLocks noChangeArrowheads="1"/>
          </p:cNvSpPr>
          <p:nvPr/>
        </p:nvSpPr>
        <p:spPr bwMode="auto">
          <a:xfrm>
            <a:off x="13509125" y="8008563"/>
            <a:ext cx="6947917" cy="7194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72384" tIns="36192" rIns="72384" bIns="36192">
            <a:spAutoFit/>
          </a:bodyPr>
          <a:lstStyle>
            <a:lvl1pPr algn="l" defTabSz="3475038">
              <a:defRPr>
                <a:solidFill>
                  <a:schemeClr val="tx1"/>
                </a:solidFill>
                <a:latin typeface="Arial" charset="0"/>
              </a:defRPr>
            </a:lvl1pPr>
            <a:lvl2pPr marL="361950" algn="l" defTabSz="3475038">
              <a:defRPr>
                <a:solidFill>
                  <a:schemeClr val="tx1"/>
                </a:solidFill>
                <a:latin typeface="Arial" charset="0"/>
              </a:defRPr>
            </a:lvl2pPr>
            <a:lvl3pPr marL="723900" algn="l" defTabSz="3475038">
              <a:defRPr>
                <a:solidFill>
                  <a:schemeClr val="tx1"/>
                </a:solidFill>
                <a:latin typeface="Arial" charset="0"/>
              </a:defRPr>
            </a:lvl3pPr>
            <a:lvl4pPr marL="1085850" algn="l" defTabSz="3475038">
              <a:defRPr>
                <a:solidFill>
                  <a:schemeClr val="tx1"/>
                </a:solidFill>
                <a:latin typeface="Arial" charset="0"/>
              </a:defRPr>
            </a:lvl4pPr>
            <a:lvl5pPr marL="1447800" algn="l" defTabSz="3475038">
              <a:defRPr>
                <a:solidFill>
                  <a:schemeClr val="tx1"/>
                </a:solidFill>
                <a:latin typeface="Arial" charset="0"/>
              </a:defRPr>
            </a:lvl5pPr>
            <a:lvl6pPr marL="1905000" defTabSz="347503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362200" defTabSz="347503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2819400" defTabSz="347503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276600" defTabSz="347503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4200" i="1" dirty="0" smtClean="0">
                <a:latin typeface="Times New Roman" charset="0"/>
                <a:ea typeface="Times New Roman" charset="0"/>
                <a:cs typeface="Times New Roman" charset="0"/>
              </a:rPr>
              <a:t>Figure 1 </a:t>
            </a:r>
            <a:r>
              <a:rPr lang="mr-IN" altLang="en-US" sz="4200" i="1" dirty="0" smtClean="0">
                <a:latin typeface="Times New Roman" charset="0"/>
                <a:ea typeface="Times New Roman" charset="0"/>
                <a:cs typeface="Times New Roman" charset="0"/>
              </a:rPr>
              <a:t>–</a:t>
            </a:r>
            <a:r>
              <a:rPr lang="en-US" altLang="en-US" sz="4200" i="1" dirty="0" smtClean="0">
                <a:latin typeface="Times New Roman" charset="0"/>
                <a:ea typeface="Times New Roman" charset="0"/>
                <a:cs typeface="Times New Roman" charset="0"/>
              </a:rPr>
              <a:t> PCA of prey items </a:t>
            </a:r>
            <a:endParaRPr lang="en-US" altLang="en-US" sz="4200" i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94" name="Text Box 43"/>
          <p:cNvSpPr txBox="1">
            <a:spLocks noChangeArrowheads="1"/>
          </p:cNvSpPr>
          <p:nvPr/>
        </p:nvSpPr>
        <p:spPr bwMode="auto">
          <a:xfrm>
            <a:off x="13509125" y="15529075"/>
            <a:ext cx="9393405" cy="7194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72384" tIns="36192" rIns="72384" bIns="36192">
            <a:spAutoFit/>
          </a:bodyPr>
          <a:lstStyle>
            <a:lvl1pPr algn="l" defTabSz="3475038">
              <a:defRPr>
                <a:solidFill>
                  <a:schemeClr val="tx1"/>
                </a:solidFill>
                <a:latin typeface="Arial" charset="0"/>
              </a:defRPr>
            </a:lvl1pPr>
            <a:lvl2pPr marL="361950" algn="l" defTabSz="3475038">
              <a:defRPr>
                <a:solidFill>
                  <a:schemeClr val="tx1"/>
                </a:solidFill>
                <a:latin typeface="Arial" charset="0"/>
              </a:defRPr>
            </a:lvl2pPr>
            <a:lvl3pPr marL="723900" algn="l" defTabSz="3475038">
              <a:defRPr>
                <a:solidFill>
                  <a:schemeClr val="tx1"/>
                </a:solidFill>
                <a:latin typeface="Arial" charset="0"/>
              </a:defRPr>
            </a:lvl3pPr>
            <a:lvl4pPr marL="1085850" algn="l" defTabSz="3475038">
              <a:defRPr>
                <a:solidFill>
                  <a:schemeClr val="tx1"/>
                </a:solidFill>
                <a:latin typeface="Arial" charset="0"/>
              </a:defRPr>
            </a:lvl4pPr>
            <a:lvl5pPr marL="1447800" algn="l" defTabSz="3475038">
              <a:defRPr>
                <a:solidFill>
                  <a:schemeClr val="tx1"/>
                </a:solidFill>
                <a:latin typeface="Arial" charset="0"/>
              </a:defRPr>
            </a:lvl5pPr>
            <a:lvl6pPr marL="1905000" defTabSz="347503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362200" defTabSz="347503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2819400" defTabSz="347503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276600" defTabSz="347503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4200" i="1" dirty="0" smtClean="0">
                <a:latin typeface="Times New Roman" charset="0"/>
                <a:ea typeface="Times New Roman" charset="0"/>
                <a:cs typeface="Times New Roman" charset="0"/>
              </a:rPr>
              <a:t>Figure </a:t>
            </a:r>
            <a:r>
              <a:rPr lang="en-US" altLang="en-US" sz="4200" i="1" dirty="0">
                <a:latin typeface="Times New Roman" charset="0"/>
                <a:ea typeface="Times New Roman" charset="0"/>
                <a:cs typeface="Times New Roman" charset="0"/>
              </a:rPr>
              <a:t>2</a:t>
            </a:r>
            <a:r>
              <a:rPr lang="en-US" altLang="en-US" sz="4200" i="1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mr-IN" altLang="en-US" sz="4200" i="1" dirty="0" smtClean="0">
                <a:latin typeface="Times New Roman" charset="0"/>
                <a:ea typeface="Times New Roman" charset="0"/>
                <a:cs typeface="Times New Roman" charset="0"/>
              </a:rPr>
              <a:t>–</a:t>
            </a:r>
            <a:r>
              <a:rPr lang="en-US" altLang="en-US" sz="4200" i="1" dirty="0" smtClean="0">
                <a:latin typeface="Times New Roman" charset="0"/>
                <a:ea typeface="Times New Roman" charset="0"/>
                <a:cs typeface="Times New Roman" charset="0"/>
              </a:rPr>
              <a:t> PCA of prey weight or volume </a:t>
            </a:r>
            <a:endParaRPr lang="en-US" altLang="en-US" sz="4200" i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97" name="Text Box 43"/>
          <p:cNvSpPr txBox="1">
            <a:spLocks noChangeArrowheads="1"/>
          </p:cNvSpPr>
          <p:nvPr/>
        </p:nvSpPr>
        <p:spPr bwMode="auto">
          <a:xfrm>
            <a:off x="13629135" y="22737606"/>
            <a:ext cx="1664718" cy="7194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72384" tIns="36192" rIns="72384" bIns="36192">
            <a:spAutoFit/>
          </a:bodyPr>
          <a:lstStyle>
            <a:lvl1pPr algn="l" defTabSz="3475038">
              <a:defRPr>
                <a:solidFill>
                  <a:schemeClr val="tx1"/>
                </a:solidFill>
                <a:latin typeface="Arial" charset="0"/>
              </a:defRPr>
            </a:lvl1pPr>
            <a:lvl2pPr marL="361950" algn="l" defTabSz="3475038">
              <a:defRPr>
                <a:solidFill>
                  <a:schemeClr val="tx1"/>
                </a:solidFill>
                <a:latin typeface="Arial" charset="0"/>
              </a:defRPr>
            </a:lvl2pPr>
            <a:lvl3pPr marL="723900" algn="l" defTabSz="3475038">
              <a:defRPr>
                <a:solidFill>
                  <a:schemeClr val="tx1"/>
                </a:solidFill>
                <a:latin typeface="Arial" charset="0"/>
              </a:defRPr>
            </a:lvl3pPr>
            <a:lvl4pPr marL="1085850" algn="l" defTabSz="3475038">
              <a:defRPr>
                <a:solidFill>
                  <a:schemeClr val="tx1"/>
                </a:solidFill>
                <a:latin typeface="Arial" charset="0"/>
              </a:defRPr>
            </a:lvl4pPr>
            <a:lvl5pPr marL="1447800" algn="l" defTabSz="3475038">
              <a:defRPr>
                <a:solidFill>
                  <a:schemeClr val="tx1"/>
                </a:solidFill>
                <a:latin typeface="Arial" charset="0"/>
              </a:defRPr>
            </a:lvl5pPr>
            <a:lvl6pPr marL="1905000" defTabSz="347503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362200" defTabSz="347503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2819400" defTabSz="347503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276600" defTabSz="347503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4200" i="1" dirty="0" smtClean="0">
                <a:latin typeface="Times New Roman" charset="0"/>
                <a:ea typeface="Times New Roman" charset="0"/>
                <a:cs typeface="Times New Roman" charset="0"/>
              </a:rPr>
              <a:t>Tables</a:t>
            </a:r>
            <a:endParaRPr lang="en-US" altLang="en-US" sz="4200" i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9569594" y="34049389"/>
            <a:ext cx="5608950" cy="495819"/>
          </a:xfrm>
          <a:prstGeom prst="rect">
            <a:avLst/>
          </a:prstGeom>
        </p:spPr>
      </p:pic>
      <p:pic>
        <p:nvPicPr>
          <p:cNvPr id="2076" name="Picture 207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334658" y="8993045"/>
            <a:ext cx="6113644" cy="6175398"/>
          </a:xfrm>
          <a:prstGeom prst="rect">
            <a:avLst/>
          </a:prstGeom>
        </p:spPr>
      </p:pic>
      <p:pic>
        <p:nvPicPr>
          <p:cNvPr id="2077" name="Picture 207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9315492" y="8973857"/>
            <a:ext cx="6117154" cy="6194586"/>
          </a:xfrm>
          <a:prstGeom prst="rect">
            <a:avLst/>
          </a:prstGeom>
        </p:spPr>
      </p:pic>
      <p:pic>
        <p:nvPicPr>
          <p:cNvPr id="2078" name="Picture 207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3406714" y="16589941"/>
            <a:ext cx="6041588" cy="6056730"/>
          </a:xfrm>
          <a:prstGeom prst="rect">
            <a:avLst/>
          </a:prstGeom>
        </p:spPr>
      </p:pic>
      <p:pic>
        <p:nvPicPr>
          <p:cNvPr id="2079" name="Picture 2078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9411620" y="16609129"/>
            <a:ext cx="5977167" cy="6037542"/>
          </a:xfrm>
          <a:prstGeom prst="rect">
            <a:avLst/>
          </a:prstGeom>
        </p:spPr>
      </p:pic>
      <p:sp>
        <p:nvSpPr>
          <p:cNvPr id="74" name="Text Box 39"/>
          <p:cNvSpPr txBox="1">
            <a:spLocks noChangeArrowheads="1"/>
          </p:cNvSpPr>
          <p:nvPr/>
        </p:nvSpPr>
        <p:spPr bwMode="auto">
          <a:xfrm>
            <a:off x="13729956" y="29717348"/>
            <a:ext cx="11363325" cy="33728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57150" cmpd="thinThick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48422" tIns="24210" rIns="48422" bIns="24210">
            <a:spAutoFit/>
          </a:bodyPr>
          <a:lstStyle>
            <a:lvl1pPr algn="l" defTabSz="485775">
              <a:defRPr>
                <a:solidFill>
                  <a:schemeClr val="tx1"/>
                </a:solidFill>
                <a:latin typeface="Arial" charset="0"/>
              </a:defRPr>
            </a:lvl1pPr>
            <a:lvl2pPr marL="242888" algn="l" defTabSz="485775">
              <a:defRPr>
                <a:solidFill>
                  <a:schemeClr val="tx1"/>
                </a:solidFill>
                <a:latin typeface="Arial" charset="0"/>
              </a:defRPr>
            </a:lvl2pPr>
            <a:lvl3pPr marL="485775" algn="l" defTabSz="485775">
              <a:defRPr>
                <a:solidFill>
                  <a:schemeClr val="tx1"/>
                </a:solidFill>
                <a:latin typeface="Arial" charset="0"/>
              </a:defRPr>
            </a:lvl3pPr>
            <a:lvl4pPr marL="725488" algn="l" defTabSz="485775">
              <a:defRPr>
                <a:solidFill>
                  <a:schemeClr val="tx1"/>
                </a:solidFill>
                <a:latin typeface="Arial" charset="0"/>
              </a:defRPr>
            </a:lvl4pPr>
            <a:lvl5pPr marL="968375" algn="l" defTabSz="485775">
              <a:defRPr>
                <a:solidFill>
                  <a:schemeClr val="tx1"/>
                </a:solidFill>
                <a:latin typeface="Arial" charset="0"/>
              </a:defRPr>
            </a:lvl5pPr>
            <a:lvl6pPr marL="1425575" defTabSz="4857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1882775" defTabSz="4857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2339975" defTabSz="4857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2797175" defTabSz="4857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457200" marR="0" lvl="0" indent="-457200" defTabSz="914400" eaLnBrk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altLang="en-US" sz="3600" dirty="0" smtClean="0">
                <a:latin typeface="Times New Roman" pitchFamily="18" charset="0"/>
              </a:rPr>
              <a:t>Mass, wing length and tarsal length are important in determining principal component 1 (PC1), and to some extent principal component 2 (PC2), for prey weight or volume only and not for prey items</a:t>
            </a:r>
          </a:p>
          <a:p>
            <a:pPr marL="457200" marR="0" lvl="0" indent="-457200" defTabSz="914400" eaLnBrk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altLang="en-US" sz="3600" dirty="0" smtClean="0">
                <a:latin typeface="Times New Roman" pitchFamily="18" charset="0"/>
              </a:rPr>
              <a:t>Nocturnal activity corresponds to diets consisting mainly of rodentia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3509126" y="23547963"/>
            <a:ext cx="11669418" cy="241436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3475038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6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3475038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6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1408</TotalTime>
  <Words>280</Words>
  <Application>Microsoft Macintosh PowerPoint</Application>
  <PresentationFormat>Custom</PresentationFormat>
  <Paragraphs>29</Paragraphs>
  <Slides>1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Times New Roman</vt:lpstr>
      <vt:lpstr>Default Design</vt:lpstr>
      <vt:lpstr>CorelDRAW</vt:lpstr>
      <vt:lpstr>PowerPoint Presentation</vt:lpstr>
    </vt:vector>
  </TitlesOfParts>
  <Company>MegaPrint Inc.</Company>
  <LinksUpToDate>false</LinksUpToDate>
  <SharedDoc>false</SharedDoc>
  <HyperlinksChanged>false</HyperlinksChanged>
  <AppVersion>15.0022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36x48 Vertical Poster</dc:title>
  <dc:creator>Ethan Shulda</dc:creator>
  <dc:description>©MegaPrint Inc. 2009</dc:description>
  <cp:lastModifiedBy>Microsoft Office User</cp:lastModifiedBy>
  <cp:revision>66</cp:revision>
  <dcterms:created xsi:type="dcterms:W3CDTF">2008-12-04T00:20:37Z</dcterms:created>
  <dcterms:modified xsi:type="dcterms:W3CDTF">2019-04-14T02:21:46Z</dcterms:modified>
  <cp:category>Research Poster</cp:category>
</cp:coreProperties>
</file>